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6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media/image28.png" ContentType="image/png"/>
  <Override PartName="/ppt/media/image1.jpeg" ContentType="image/jpeg"/>
  <Override PartName="/ppt/media/image59.png" ContentType="image/png"/>
  <Override PartName="/ppt/media/image3.png" ContentType="image/png"/>
  <Override PartName="/ppt/media/image58.png" ContentType="image/png"/>
  <Override PartName="/ppt/media/image2.png" ContentType="image/png"/>
  <Override PartName="/ppt/media/image21.png" ContentType="image/png"/>
  <Override PartName="/ppt/media/image6.jpeg" ContentType="image/jpe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3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64.jpeg" ContentType="image/jpe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jpeg" ContentType="image/jpeg"/>
  <Override PartName="/ppt/media/image69.png" ContentType="image/png"/>
  <Override PartName="/ppt/media/image72.png" ContentType="image/png"/>
  <Override PartName="/ppt/media/image74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1A482CF6-DB36-47A6-896E-BA43D2316BB0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D4811D9-77DA-416E-8583-790534EF4115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093810A-4EB7-4BAA-A7C1-CF2BEE6678BF}" type="slidenum">
              <a:rPr b="0" lang="en-US" sz="1200" spc="-1" strike="noStrike">
                <a:latin typeface="Times New Roman"/>
              </a:rPr>
              <a:t>46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DF4F9A8-D4A8-4DEF-A9E5-E4146EC449B6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650767C-49E3-49F7-8CAF-D59B2CE576E9}" type="slidenum">
              <a:rPr b="0" lang="en-US" sz="1200" spc="-1" strike="noStrike">
                <a:latin typeface="Times New Roman"/>
              </a:rPr>
              <a:t>46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hyperlink" Target="https://api.spacexdata.com/v4/launches/past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Box 5"/>
          <p:cNvSpPr/>
          <p:nvPr/>
        </p:nvSpPr>
        <p:spPr>
          <a:xfrm>
            <a:off x="888480" y="4568760"/>
            <a:ext cx="25138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A. Miskelis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09/02/23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9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480" cy="62856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DDAF3A8-8FA0-4B82-88E9-82D2D319CD5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9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897480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19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599760" y="1712520"/>
            <a:ext cx="10739880" cy="4047120"/>
          </a:xfrm>
          <a:prstGeom prst="rect">
            <a:avLst/>
          </a:prstGeom>
          <a:ln w="0">
            <a:noFill/>
          </a:ln>
        </p:spPr>
      </p:pic>
      <p:sp>
        <p:nvSpPr>
          <p:cNvPr id="194" name=""/>
          <p:cNvSpPr/>
          <p:nvPr/>
        </p:nvSpPr>
        <p:spPr>
          <a:xfrm>
            <a:off x="203760" y="1273320"/>
            <a:ext cx="1167588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https://github.com/armanius87/course/blob/main/1%20course/jupyter-labs-spacex-data-collection-api%20(4).ipynb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20582E-F8F8-4264-A518-50A2C7E5935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10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Relationship between Flight Number and Launch Site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Relationship between Payload and Launch Site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Relationship between success rate of each orbit type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Relationship between FlightNumber and Orbit type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Launch success yearly trend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https://github.com/armanius87/course/blob/main/1%20course/jupyter-labs-eda-dataviz.ipynb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19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ACC8FC7-F516-4427-B773-6511A688B4F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11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70040" y="180648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20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CEF6C27-B24B-4C2F-A688-7E3F86F0DCD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838080" y="187488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Markers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Circles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Marker_cluster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https://github.com/armanius87/course/blob/main/1%20course/lab_jupyter_launch_site_location.ipynb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20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ED13737-F007-4B1D-BCF2-3DBC56FF6CF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8000"/>
          </a:bodyPr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https://github.com/armanius87/course/blob/main/1%20course/lab_jupyter_launch_site_location.ipynb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3600000" y="1454400"/>
            <a:ext cx="5033520" cy="340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F95AC81-CA73-4EE6-8FDF-FB795A0317D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720000" y="194904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Logistic Regression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Support vector machine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Decision tree classifier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K nearest neighbors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https://github.com/armanius87/course/blob/main/1%20course/SpaceX_Machine%20Learning%20Prediction_Part_5%20(2).ipynb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ontent Placeholder 2"/>
          <p:cNvSpPr/>
          <p:nvPr/>
        </p:nvSpPr>
        <p:spPr>
          <a:xfrm>
            <a:off x="840960" y="1807200"/>
            <a:ext cx="7067880" cy="16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analytics demo in screenshots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analysis results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2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21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BECCEEC-273C-41E2-9892-2A822E35D3E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1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1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2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AF55A6D-309F-4D43-B1A8-3CEFEF1418E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865080" y="205740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21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20320" y="2340000"/>
            <a:ext cx="11659320" cy="24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BC6C8F7-815A-4330-9A57-8888539B36D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18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3201120" y="1421640"/>
            <a:ext cx="5857200" cy="458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fld id="{0FADB118-2F8E-407C-A452-AC7F5BD9E62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61" name="Content Placeholder 2"/>
          <p:cNvSpPr/>
          <p:nvPr/>
        </p:nvSpPr>
        <p:spPr>
          <a:xfrm>
            <a:off x="958680" y="2113200"/>
            <a:ext cx="5166360" cy="33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CD27FF4-30DE-4007-BE9C-71DF280449D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19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2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3600000" y="1850400"/>
            <a:ext cx="5037840" cy="300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7974FB5-A331-4886-AF99-FBA18818901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20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2748960" y="1491120"/>
            <a:ext cx="6790680" cy="462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BF3A4E4-DD8A-4719-8F8B-02AB2997DD3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21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2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3240000" y="1620000"/>
            <a:ext cx="5533200" cy="459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E328391-5D9F-4647-A067-184854F6A82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3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3848760" y="2164680"/>
            <a:ext cx="4561920" cy="309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C3F05B6-27EB-4681-94C9-30E9B32E57C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3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2467800" y="3331440"/>
            <a:ext cx="7323840" cy="76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0FB9711-954A-4411-89F0-D086B349F5C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4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1080000" y="3060000"/>
            <a:ext cx="10245600" cy="281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6365DFA-016F-42D1-A628-21B15F1CB8D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25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4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4048920" y="3283920"/>
            <a:ext cx="4161600" cy="85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D0BB8F4-EAF6-49CE-B68A-7D4663B6E84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1643040" y="3517200"/>
            <a:ext cx="8076600" cy="134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B823734-4D4D-45C3-A9A7-A5E033FBD08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27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5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B0C0593-E2C1-4058-B13E-4696D2FC240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28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52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6BF9ABE9-86C3-4695-A169-386E6DC1D26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64" name="Content Placeholder 2"/>
          <p:cNvSpPr/>
          <p:nvPr/>
        </p:nvSpPr>
        <p:spPr>
          <a:xfrm>
            <a:off x="959040" y="2684880"/>
            <a:ext cx="4017240" cy="103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9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5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5F1CE7C-BD30-4C62-8C99-61F4726FAA2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29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58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7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9638F48-319C-4096-8B4C-905B4DD9504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30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6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1344C17-5F64-4F76-9002-C568826E27C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31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6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A59EFCD-D406-4BED-A476-9E0F3B7190E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32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6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6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3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4D5D5B2-7BFE-49BC-9867-D9E3D56D79C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7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Sites 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853920" y="1342800"/>
            <a:ext cx="3286080" cy="2797200"/>
          </a:xfrm>
          <a:prstGeom prst="rect">
            <a:avLst/>
          </a:prstGeom>
          <a:ln w="0">
            <a:noFill/>
          </a:ln>
        </p:spPr>
      </p:pic>
      <p:pic>
        <p:nvPicPr>
          <p:cNvPr id="272" name="" descr=""/>
          <p:cNvPicPr/>
          <p:nvPr/>
        </p:nvPicPr>
        <p:blipFill>
          <a:blip r:embed="rId3"/>
          <a:stretch/>
        </p:blipFill>
        <p:spPr>
          <a:xfrm>
            <a:off x="4514760" y="1440000"/>
            <a:ext cx="2998800" cy="270000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4"/>
          <a:stretch/>
        </p:blipFill>
        <p:spPr>
          <a:xfrm>
            <a:off x="7673760" y="1377360"/>
            <a:ext cx="2990880" cy="2762640"/>
          </a:xfrm>
          <a:prstGeom prst="rect">
            <a:avLst/>
          </a:prstGeom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5"/>
          <a:stretch/>
        </p:blipFill>
        <p:spPr>
          <a:xfrm>
            <a:off x="2520000" y="4216680"/>
            <a:ext cx="6995880" cy="24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E7C54A6-2275-4A6F-A950-774E38FE4D5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35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7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outcomes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900000" y="1440000"/>
            <a:ext cx="4593960" cy="2928600"/>
          </a:xfrm>
          <a:prstGeom prst="rect">
            <a:avLst/>
          </a:prstGeom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3"/>
          <a:stretch/>
        </p:blipFill>
        <p:spPr>
          <a:xfrm>
            <a:off x="6120000" y="1260000"/>
            <a:ext cx="3960000" cy="310968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4"/>
          <a:stretch/>
        </p:blipFill>
        <p:spPr>
          <a:xfrm>
            <a:off x="845280" y="4500000"/>
            <a:ext cx="2754720" cy="2034720"/>
          </a:xfrm>
          <a:prstGeom prst="rect">
            <a:avLst/>
          </a:prstGeom>
          <a:ln w="0">
            <a:noFill/>
          </a:ln>
        </p:spPr>
      </p:pic>
      <p:pic>
        <p:nvPicPr>
          <p:cNvPr id="280" name="" descr=""/>
          <p:cNvPicPr/>
          <p:nvPr/>
        </p:nvPicPr>
        <p:blipFill>
          <a:blip r:embed="rId5"/>
          <a:stretch/>
        </p:blipFill>
        <p:spPr>
          <a:xfrm>
            <a:off x="3960000" y="4500000"/>
            <a:ext cx="2160000" cy="204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A009D90-B60F-44BE-87EA-680DB2D1227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82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Line distance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820800" y="2160000"/>
            <a:ext cx="10519200" cy="203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Box 1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4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E2FF9D7-39E2-4F22-A3F8-C713B21A580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37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974484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28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  <a:spcAft>
                <a:spcPts val="601"/>
              </a:spcAft>
            </a:pPr>
            <a:fld id="{38196FCE-7984-4E16-A999-18A2668BF68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67" name="Title 1"/>
          <p:cNvSpPr/>
          <p:nvPr/>
        </p:nvSpPr>
        <p:spPr>
          <a:xfrm>
            <a:off x="828000" y="538560"/>
            <a:ext cx="105292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68" name="Content Placeholder 2"/>
          <p:cNvSpPr/>
          <p:nvPr/>
        </p:nvSpPr>
        <p:spPr>
          <a:xfrm>
            <a:off x="958680" y="2521440"/>
            <a:ext cx="5660280" cy="189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B7EF1AC-AEE2-4FC9-8A47-B8BCB6DB900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39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734040" y="1825560"/>
            <a:ext cx="10550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290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CBA0D73-F5D3-437D-A7F0-9DB4EF23D1A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40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104140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29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Box 1"/>
          <p:cNvSpPr/>
          <p:nvPr/>
        </p:nvSpPr>
        <p:spPr>
          <a:xfrm>
            <a:off x="810720" y="252972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5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C5B5572-3EC3-4E81-8FB6-FEC31528858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41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770040" y="2082240"/>
            <a:ext cx="5325120" cy="381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29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AC05AD7-DA78-43C5-A835-6A7EB098DD4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43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299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3696480" y="1942200"/>
            <a:ext cx="4866840" cy="3409560"/>
          </a:xfrm>
          <a:prstGeom prst="rect">
            <a:avLst/>
          </a:prstGeom>
          <a:ln w="0">
            <a:noFill/>
          </a:ln>
        </p:spPr>
      </p:pic>
      <p:sp>
        <p:nvSpPr>
          <p:cNvPr id="301" name=""/>
          <p:cNvSpPr txBox="1"/>
          <p:nvPr/>
        </p:nvSpPr>
        <p:spPr>
          <a:xfrm>
            <a:off x="900000" y="1440000"/>
            <a:ext cx="414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latin typeface="Arial"/>
              </a:rPr>
              <a:t>Decision tree classifier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9EB4E97-8139-42FA-8519-5B1E03E22F3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770040" y="1874880"/>
            <a:ext cx="840996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Decision tree has provided best accuracy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KsC39 LC39A has most successful launches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KsC39 LC39A shows great sucses at low load as well high loads.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304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28CDCC8-7BFC-446A-B136-18E8C4D179E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45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70040" y="185940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30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/>
          </p:nvPr>
        </p:nvSpPr>
        <p:spPr>
          <a:xfrm>
            <a:off x="944892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D24AB03-C7BF-4F2C-991B-181F6A3B624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0" name="TextBox 1"/>
          <p:cNvSpPr/>
          <p:nvPr/>
        </p:nvSpPr>
        <p:spPr>
          <a:xfrm>
            <a:off x="777960" y="2812680"/>
            <a:ext cx="1032480" cy="36432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Section 1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4EDDD7A-1AEC-4B34-A958-C8E070312FC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2" name="Content Placeholder 2"/>
          <p:cNvSpPr/>
          <p:nvPr/>
        </p:nvSpPr>
        <p:spPr>
          <a:xfrm>
            <a:off x="770040" y="1580760"/>
            <a:ext cx="10104120" cy="52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7000"/>
          </a:bodyPr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Summary</a:t>
            </a:r>
            <a:endParaRPr b="0" lang="en-GB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en-GB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collected </a:t>
            </a:r>
            <a:endParaRPr b="0" lang="en-GB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en-GB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Describe how data was processed</a:t>
            </a:r>
            <a:endParaRPr b="0" lang="en-GB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en-GB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en-GB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en-GB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  <a:ea typeface="DejaVu Sans"/>
              </a:rPr>
              <a:t>How to build, tune, evaluate classification models</a:t>
            </a:r>
            <a:endParaRPr b="0" lang="en-GB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GB" sz="7600" spc="-1" strike="noStrike">
              <a:latin typeface="Arial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02E1306-6340-46F5-8FC0-6C4427C9F99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6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77004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To collect data I have used SpaceX API with the following URL: </a:t>
            </a:r>
            <a:r>
              <a:rPr b="0" lang="en-US" sz="2200" spc="-1" strike="noStrike" u="sng">
                <a:solidFill>
                  <a:srgbClr val="0563c1"/>
                </a:solidFill>
                <a:uFillTx/>
                <a:latin typeface="Abadi"/>
                <a:hlinkClick r:id="rId2"/>
              </a:rPr>
              <a:t>https://api.spacexdata.com/v4/launches/past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To request data library requests was used 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176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1762920" y="3304440"/>
            <a:ext cx="7956720" cy="270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3B13006-37A9-4A66-926F-9C8BB8E131C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7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699520" y="1792440"/>
            <a:ext cx="5460120" cy="42062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820800" y="1800360"/>
            <a:ext cx="4639680" cy="42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data collection with SpaceX REST calls using key phrases and flowcharts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Abadi"/>
              </a:rPr>
              <a:t>https://github.com/armanius87/course/blob/main/1%20course/jupyter-labs-spacex-data-collection-api%20(4).ipynb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181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GB" sz="40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5760000" y="1980000"/>
            <a:ext cx="5219640" cy="64692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5940000" y="2791080"/>
            <a:ext cx="5031360" cy="80856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4"/>
          <a:stretch/>
        </p:blipFill>
        <p:spPr>
          <a:xfrm>
            <a:off x="5851080" y="3780000"/>
            <a:ext cx="5221800" cy="10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Num"/>
          </p:nvPr>
        </p:nvSpPr>
        <p:spPr>
          <a:xfrm>
            <a:off x="8714880" y="6025680"/>
            <a:ext cx="2742480" cy="40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D00F11C-9ED1-41B4-8B80-6AA2711384B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8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922320" y="1792440"/>
            <a:ext cx="3931560" cy="381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87" name="Title 1"/>
          <p:cNvSpPr/>
          <p:nvPr/>
        </p:nvSpPr>
        <p:spPr>
          <a:xfrm>
            <a:off x="770040" y="53856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Title 1"/>
          <p:cNvSpPr/>
          <p:nvPr/>
        </p:nvSpPr>
        <p:spPr>
          <a:xfrm>
            <a:off x="922320" y="691200"/>
            <a:ext cx="1051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89" name="Content Placeholder 4"/>
          <p:cNvSpPr/>
          <p:nvPr/>
        </p:nvSpPr>
        <p:spPr>
          <a:xfrm>
            <a:off x="5910120" y="1792440"/>
            <a:ext cx="5460120" cy="420624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  <a:ea typeface="DejaVu Sans"/>
              </a:rPr>
              <a:t>Place your flowchart of web scraping here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Application>LibreOffice/7.2.1.2$Windows_X86_64 LibreOffice_project/87b77fad49947c1441b67c559c339af8f3517e22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en-GB</dc:language>
  <cp:lastModifiedBy/>
  <dcterms:modified xsi:type="dcterms:W3CDTF">2023-02-10T20:25:08Z</dcterms:modified>
  <cp:revision>214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